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73" r:id="rId5"/>
    <p:sldId id="270" r:id="rId6"/>
    <p:sldId id="259" r:id="rId7"/>
    <p:sldId id="258" r:id="rId8"/>
    <p:sldId id="263" r:id="rId9"/>
    <p:sldId id="260" r:id="rId10"/>
    <p:sldId id="274" r:id="rId11"/>
    <p:sldId id="261" r:id="rId12"/>
    <p:sldId id="264" r:id="rId13"/>
    <p:sldId id="269" r:id="rId14"/>
    <p:sldId id="265" r:id="rId15"/>
    <p:sldId id="266" r:id="rId16"/>
    <p:sldId id="267" r:id="rId17"/>
    <p:sldId id="268" r:id="rId18"/>
    <p:sldId id="271" r:id="rId19"/>
    <p:sldId id="272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9374-769A-434E-821B-EE0A10DCE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EE37C-C757-43AD-AE5B-B84AFEAE2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ACC6C-4190-4C7A-A3DA-FCB5E4E9D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D84D7-F4AC-4B62-84FD-684627AD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270D7-2621-4AC7-BE59-8FF92849D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01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D8810-A81D-40A6-9DEC-16BC7D5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8D0E0-38A2-4044-8632-0E18F7F75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C6AA8-1BA8-4D60-81AA-D7EE3A002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96C2-88C5-40F9-AEF1-B90A4AFEB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BE160-1F6B-4B72-95F4-4ABD82360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3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115B0D-0D32-4001-BE45-E253F650C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6CB5EC-CC83-4BD6-8C02-8E2D216F2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3D1F2-FF79-4579-8E84-FCC6D93E5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56D4F-BF1A-4C96-9C5C-D663F22B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0ED38-A8FC-4938-9051-C3BD1BF4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2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D4E3-AB40-4BC6-A2C7-711C88D0E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4834E-D6A5-4653-B8FC-4ECFEE12F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2994B-AAD6-4ACE-9D2C-B6ECB641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F1B61-B4C9-41E6-B7C1-D1C96ECE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A32E0-29E9-4E2F-A01D-2E3A38E4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6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1853-05DE-48A5-A5EA-52984D6D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66701-D3FA-4700-BA95-0335257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646D4-2402-4084-B6D8-409892728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20F4E-96B2-4B08-A8A5-157AE047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70221-FE9C-4641-BA43-BEC1F581C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4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BD8F-1B36-49CA-B4CB-ED5019368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9BDE-FEC8-4E99-B899-155D396E3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4FD79-EEA7-4EAC-9DF3-0B7374196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386CE-C5D9-4444-885B-E4E6AB6AB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6D39-7455-4514-B018-26E22810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995E5-7F11-4039-9D0F-AA11BDF34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2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A4B28-2CF0-47D6-B515-A4195B2AA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2AE98-FE49-4D9B-B2BB-70C71C5F8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538AE-6914-41B3-B3FA-6533AC449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FC8896-19DE-4141-87AA-0E2CD00D4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8B68B4-88C0-47DD-B4C3-9295EE00A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103A37-1EB8-4A68-B9BC-37DA3AACC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D1B345-B569-4253-84E9-C8C86BDE9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BA2AF-FA85-4E27-9717-7F8595FB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4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77211-75F3-45E1-BA4F-7557C18F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7EC74-9DCF-4890-8BBA-415026787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450D58-D200-4AA6-9A39-33117C777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4DA97-092E-40CE-BFEB-06D9EFC5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9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66FC6-7C2C-4927-B32F-17F4755B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8AD85-9550-40D4-AE7E-0B020EA7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7B5B0-C682-4536-A214-1D871B9E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6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84F2-C8FC-4098-AA84-165959CE1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DABE1-9001-42E6-B696-7BA14BF7B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F2A486-C9CD-4979-8FC3-A80F2719D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6B776-D826-4F6B-9DA4-F7C063539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66A88-E155-4D6F-A1C8-29220B240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6C5EF-255D-4A30-ACD0-C790A614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23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757FB-DD8E-4889-9533-AA751C3F8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11295A-53F8-46CE-9FB2-0B4D24792B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AF684-25A3-4E99-9415-5E59F421B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E5093-C31A-4940-8B11-33826DAE0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39D97-8E28-479C-9F0C-A6F035A5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B2A40-CC3D-4405-B77E-3757BE5B0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8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1E49C-B6A0-4BDC-AA7F-B10CB000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C995-916B-4403-BB41-0427775D4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6AF6C-126E-4CF1-9413-9BD4D26F1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686F9-42C3-4290-9340-8EE83EE1D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2217-1D91-4C5C-A3A8-50C5DBF50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4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anjos/image_processing/blob/master/master_degree/morphology/morphology_hole_filling.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anjos/image_processing/blob/master/master_degree/morphology/morphology_extract_connected_components.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anjos/image_processing/blob/master/master_degree/morphology/morphology_convex_hull.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anjos/image_processing/blob/master/master_degree/morphology/morphology_boundary_extraction.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844E-56D3-4DEF-BF6C-FAC6DF6B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08" y="1122363"/>
            <a:ext cx="9144000" cy="2387600"/>
          </a:xfrm>
        </p:spPr>
        <p:txBody>
          <a:bodyPr/>
          <a:lstStyle/>
          <a:p>
            <a:r>
              <a:rPr lang="pt-BR" dirty="0"/>
              <a:t>Morphology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FA9D-CE66-4E9D-A4BE-5CDFE1663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508" y="3602038"/>
            <a:ext cx="9144000" cy="1655762"/>
          </a:xfrm>
        </p:spPr>
        <p:txBody>
          <a:bodyPr/>
          <a:lstStyle/>
          <a:p>
            <a:r>
              <a:rPr lang="pt-BR" dirty="0"/>
              <a:t>Digital Image Processing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C593E08-3F4C-4C42-B7F6-6C77937200EA}"/>
              </a:ext>
            </a:extLst>
          </p:cNvPr>
          <p:cNvSpPr txBox="1">
            <a:spLocks/>
          </p:cNvSpPr>
          <p:nvPr/>
        </p:nvSpPr>
        <p:spPr>
          <a:xfrm>
            <a:off x="1629508" y="5849938"/>
            <a:ext cx="9144000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Allann Jones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462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B023B-230C-4FA9-8B32-81A899C8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Holly Filling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19F8-83F2-4857-816F-68DA9BAC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https://github.com/allanjos/image_processing/blob/master/master_degree/morphology/morphology_hole_filling.m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1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844E-56D3-4DEF-BF6C-FAC6DF6B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08" y="1122363"/>
            <a:ext cx="9144000" cy="2387600"/>
          </a:xfrm>
        </p:spPr>
        <p:txBody>
          <a:bodyPr/>
          <a:lstStyle/>
          <a:p>
            <a:r>
              <a:rPr lang="pt-BR" dirty="0"/>
              <a:t>Extraction of Connected Components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FA9D-CE66-4E9D-A4BE-5CDFE1663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508" y="3602038"/>
            <a:ext cx="9144000" cy="1655762"/>
          </a:xfrm>
        </p:spPr>
        <p:txBody>
          <a:bodyPr/>
          <a:lstStyle/>
          <a:p>
            <a:r>
              <a:rPr lang="pt-BR" dirty="0"/>
              <a:t>Morphology</a:t>
            </a:r>
          </a:p>
        </p:txBody>
      </p:sp>
    </p:spTree>
    <p:extLst>
      <p:ext uri="{BB962C8B-B14F-4D97-AF65-F5344CB8AC3E}">
        <p14:creationId xmlns:p14="http://schemas.microsoft.com/office/powerpoint/2010/main" val="3260830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33D2-2C7C-48AB-B039-83DB7AB4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Extraction of Connected Components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A0F83-A06E-492C-BA7E-961155463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Extract connected components (foreground pixels) from a binary image.</a:t>
            </a:r>
          </a:p>
          <a:p>
            <a:r>
              <a:rPr lang="pt-BR" dirty="0"/>
              <a:t>Each boundary enclosing a background region (i.e., a hole).</a:t>
            </a:r>
          </a:p>
          <a:p>
            <a:pPr lvl="1"/>
            <a:r>
              <a:rPr lang="pt-BR" dirty="0"/>
              <a:t>X</a:t>
            </a:r>
            <a:r>
              <a:rPr lang="pt-BR" baseline="-25000" dirty="0"/>
              <a:t>k</a:t>
            </a:r>
            <a:r>
              <a:rPr lang="pt-BR" dirty="0"/>
              <a:t> = (X</a:t>
            </a:r>
            <a:r>
              <a:rPr lang="pt-BR" baseline="-25000" dirty="0"/>
              <a:t>k-1</a:t>
            </a:r>
            <a:r>
              <a:rPr lang="pt-BR" dirty="0"/>
              <a:t> Ꚛ B) </a:t>
            </a:r>
            <a:r>
              <a:rPr lang="hy-AM" dirty="0"/>
              <a:t>Ո</a:t>
            </a:r>
            <a:r>
              <a:rPr lang="pt-BR" dirty="0"/>
              <a:t> I         k = 1, 2, 3, ...</a:t>
            </a:r>
          </a:p>
          <a:p>
            <a:pPr lvl="2"/>
            <a:r>
              <a:rPr lang="pt-BR" dirty="0"/>
              <a:t>Until X</a:t>
            </a:r>
            <a:r>
              <a:rPr lang="pt-BR" baseline="-25000" dirty="0"/>
              <a:t>k = </a:t>
            </a:r>
            <a:r>
              <a:rPr lang="pt-BR" dirty="0"/>
              <a:t>X</a:t>
            </a:r>
            <a:r>
              <a:rPr lang="pt-BR" baseline="-25000" dirty="0"/>
              <a:t>k-1</a:t>
            </a:r>
          </a:p>
          <a:p>
            <a:pPr lvl="1"/>
            <a:r>
              <a:rPr lang="pt-BR" dirty="0"/>
              <a:t>X</a:t>
            </a:r>
            <a:r>
              <a:rPr lang="pt-BR" baseline="-25000" dirty="0"/>
              <a:t>0 </a:t>
            </a:r>
            <a:r>
              <a:rPr lang="pt-BR" dirty="0"/>
              <a:t>is the position of the boundary of the hole.</a:t>
            </a:r>
          </a:p>
          <a:p>
            <a:pPr lvl="1"/>
            <a:r>
              <a:rPr lang="pt-BR" dirty="0"/>
              <a:t>Ꚛ is the dillution operator.</a:t>
            </a:r>
          </a:p>
          <a:p>
            <a:pPr lvl="1"/>
            <a:r>
              <a:rPr lang="pt-BR" dirty="0"/>
              <a:t>B is a symmetric structuring element (SE).</a:t>
            </a:r>
          </a:p>
          <a:p>
            <a:pPr lvl="1"/>
            <a:r>
              <a:rPr lang="hy-AM" dirty="0"/>
              <a:t>Ո</a:t>
            </a:r>
            <a:r>
              <a:rPr lang="pt-BR" dirty="0"/>
              <a:t> is the intersection operation</a:t>
            </a:r>
          </a:p>
          <a:p>
            <a:pPr lvl="1"/>
            <a:r>
              <a:rPr lang="pt-BR" dirty="0"/>
              <a:t>I is the original image.</a:t>
            </a:r>
            <a:endParaRPr lang="pt-BR" baseline="30000" dirty="0"/>
          </a:p>
        </p:txBody>
      </p:sp>
    </p:spTree>
    <p:extLst>
      <p:ext uri="{BB962C8B-B14F-4D97-AF65-F5344CB8AC3E}">
        <p14:creationId xmlns:p14="http://schemas.microsoft.com/office/powerpoint/2010/main" val="1750241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CED2-96AA-425A-8C33-91101A86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Extraction of Connected Components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  <a:endParaRPr lang="en-US" dirty="0"/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1A77103E-0738-4F56-B894-1DAAFF854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655" y="1825625"/>
            <a:ext cx="3258690" cy="4351338"/>
          </a:xfrm>
        </p:spPr>
      </p:pic>
    </p:spTree>
    <p:extLst>
      <p:ext uri="{BB962C8B-B14F-4D97-AF65-F5344CB8AC3E}">
        <p14:creationId xmlns:p14="http://schemas.microsoft.com/office/powerpoint/2010/main" val="863494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CED2-96AA-425A-8C33-91101A86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Extraction of Connected Components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1E01B8A7-33DB-4714-93C3-87F4CCB3E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677" y="1825625"/>
            <a:ext cx="5084646" cy="4351338"/>
          </a:xfrm>
        </p:spPr>
      </p:pic>
    </p:spTree>
    <p:extLst>
      <p:ext uri="{BB962C8B-B14F-4D97-AF65-F5344CB8AC3E}">
        <p14:creationId xmlns:p14="http://schemas.microsoft.com/office/powerpoint/2010/main" val="3211984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BF2B-0565-4151-9FBA-B1A6D43B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0683FE-49F1-4C9E-BAB5-5FDD17677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46" y="0"/>
            <a:ext cx="10603354" cy="6858000"/>
          </a:xfrm>
        </p:spPr>
      </p:pic>
    </p:spTree>
    <p:extLst>
      <p:ext uri="{BB962C8B-B14F-4D97-AF65-F5344CB8AC3E}">
        <p14:creationId xmlns:p14="http://schemas.microsoft.com/office/powerpoint/2010/main" val="843259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B023B-230C-4FA9-8B32-81A899C8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Extraction of Connected Components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19F8-83F2-4857-816F-68DA9BAC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https://github.com/allanjos/image_processing/blob/master/master_degree/morphology/morphology_extract_connected_components.m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71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844E-56D3-4DEF-BF6C-FAC6DF6B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08" y="1122363"/>
            <a:ext cx="9144000" cy="2387600"/>
          </a:xfrm>
        </p:spPr>
        <p:txBody>
          <a:bodyPr/>
          <a:lstStyle/>
          <a:p>
            <a:r>
              <a:rPr lang="pt-BR" dirty="0"/>
              <a:t>Convex Hull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FA9D-CE66-4E9D-A4BE-5CDFE1663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508" y="3602038"/>
            <a:ext cx="9144000" cy="1655762"/>
          </a:xfrm>
        </p:spPr>
        <p:txBody>
          <a:bodyPr/>
          <a:lstStyle/>
          <a:p>
            <a:r>
              <a:rPr lang="pt-BR" dirty="0"/>
              <a:t>Morphology</a:t>
            </a:r>
          </a:p>
        </p:txBody>
      </p:sp>
    </p:spTree>
    <p:extLst>
      <p:ext uri="{BB962C8B-B14F-4D97-AF65-F5344CB8AC3E}">
        <p14:creationId xmlns:p14="http://schemas.microsoft.com/office/powerpoint/2010/main" val="73437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33D2-2C7C-48AB-B039-83DB7AB4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Convex Hull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A0F83-A06E-492C-BA7E-961155463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A convex set S of points in the Euclidean plane.</a:t>
            </a:r>
          </a:p>
          <a:p>
            <a:r>
              <a:rPr lang="pt-BR" dirty="0"/>
              <a:t>Convex Hull (H) is the smallest convex set containing S.</a:t>
            </a:r>
          </a:p>
          <a:p>
            <a:r>
              <a:rPr lang="pt-BR" dirty="0"/>
              <a:t>Convex deficiency = H – S</a:t>
            </a:r>
          </a:p>
          <a:p>
            <a:r>
              <a:rPr lang="pt-BR" dirty="0"/>
              <a:t>Digital plane with discrete coordinates.</a:t>
            </a:r>
          </a:p>
          <a:p>
            <a:r>
              <a:rPr lang="pt-BR" dirty="0"/>
              <a:t>Each boundary enclosing a background region (i.e., a hole).</a:t>
            </a:r>
          </a:p>
          <a:p>
            <a:pPr lvl="1"/>
            <a:r>
              <a:rPr lang="pt-BR" dirty="0"/>
              <a:t>X</a:t>
            </a:r>
            <a:r>
              <a:rPr lang="pt-BR" baseline="30000" dirty="0"/>
              <a:t>i</a:t>
            </a:r>
            <a:r>
              <a:rPr lang="pt-BR" baseline="-25000" dirty="0"/>
              <a:t>k</a:t>
            </a:r>
            <a:r>
              <a:rPr lang="pt-BR" dirty="0"/>
              <a:t> = (X</a:t>
            </a:r>
            <a:r>
              <a:rPr lang="pt-BR" baseline="30000" dirty="0"/>
              <a:t>i</a:t>
            </a:r>
            <a:r>
              <a:rPr lang="pt-BR" baseline="-25000" dirty="0"/>
              <a:t>k-1</a:t>
            </a:r>
            <a:r>
              <a:rPr lang="pt-BR" dirty="0"/>
              <a:t> </a:t>
            </a:r>
            <a:r>
              <a:rPr lang="pt-BR" b="1" dirty="0">
                <a:solidFill>
                  <a:schemeClr val="accent1"/>
                </a:solidFill>
              </a:rPr>
              <a:t>*</a:t>
            </a:r>
            <a:r>
              <a:rPr lang="pt-BR" dirty="0"/>
              <a:t> B</a:t>
            </a:r>
            <a:r>
              <a:rPr lang="pt-BR" baseline="30000" dirty="0"/>
              <a:t>i</a:t>
            </a:r>
            <a:r>
              <a:rPr lang="pt-BR" dirty="0"/>
              <a:t>) </a:t>
            </a:r>
            <a:r>
              <a:rPr lang="hy-AM" dirty="0"/>
              <a:t>Ս</a:t>
            </a:r>
            <a:r>
              <a:rPr lang="pt-BR" dirty="0"/>
              <a:t> X</a:t>
            </a:r>
            <a:r>
              <a:rPr lang="pt-BR" baseline="30000" dirty="0"/>
              <a:t>i</a:t>
            </a:r>
            <a:r>
              <a:rPr lang="pt-BR" baseline="-25000" dirty="0"/>
              <a:t>k-1</a:t>
            </a:r>
            <a:r>
              <a:rPr lang="pt-BR" dirty="0"/>
              <a:t>         i = 1, 2, 3, 4        and         k = 1, 2, 3, ...</a:t>
            </a:r>
          </a:p>
          <a:p>
            <a:pPr lvl="2"/>
            <a:r>
              <a:rPr lang="pt-BR" dirty="0"/>
              <a:t>Until X</a:t>
            </a:r>
            <a:r>
              <a:rPr lang="pt-BR" baseline="30000" dirty="0"/>
              <a:t>i</a:t>
            </a:r>
            <a:r>
              <a:rPr lang="pt-BR" baseline="-25000" dirty="0"/>
              <a:t>k = </a:t>
            </a:r>
            <a:r>
              <a:rPr lang="pt-BR" dirty="0"/>
              <a:t>X</a:t>
            </a:r>
            <a:r>
              <a:rPr lang="pt-BR" baseline="30000" dirty="0"/>
              <a:t>i</a:t>
            </a:r>
            <a:r>
              <a:rPr lang="pt-BR" baseline="-25000" dirty="0"/>
              <a:t>k-1</a:t>
            </a:r>
          </a:p>
          <a:p>
            <a:pPr lvl="1"/>
            <a:r>
              <a:rPr lang="pt-BR" dirty="0"/>
              <a:t>X</a:t>
            </a:r>
            <a:r>
              <a:rPr lang="pt-BR" baseline="-25000" dirty="0"/>
              <a:t>0 </a:t>
            </a:r>
            <a:r>
              <a:rPr lang="pt-BR" dirty="0"/>
              <a:t>is the position of the boundary of the hole.</a:t>
            </a:r>
          </a:p>
          <a:p>
            <a:pPr lvl="1"/>
            <a:r>
              <a:rPr lang="pt-BR" dirty="0"/>
              <a:t>Ꚛ is the dillution operator.</a:t>
            </a:r>
          </a:p>
          <a:p>
            <a:pPr lvl="1"/>
            <a:r>
              <a:rPr lang="pt-BR" dirty="0"/>
              <a:t>B is a symmetric structuring element (SE).</a:t>
            </a:r>
          </a:p>
          <a:p>
            <a:pPr lvl="1"/>
            <a:r>
              <a:rPr lang="hy-AM" dirty="0"/>
              <a:t>Ո</a:t>
            </a:r>
            <a:r>
              <a:rPr lang="pt-BR" dirty="0"/>
              <a:t> is the intersection operation</a:t>
            </a:r>
          </a:p>
          <a:p>
            <a:pPr lvl="1"/>
            <a:r>
              <a:rPr lang="pt-BR" dirty="0"/>
              <a:t>I is the original image.</a:t>
            </a:r>
            <a:endParaRPr lang="pt-BR" baseline="30000" dirty="0"/>
          </a:p>
        </p:txBody>
      </p:sp>
    </p:spTree>
    <p:extLst>
      <p:ext uri="{BB962C8B-B14F-4D97-AF65-F5344CB8AC3E}">
        <p14:creationId xmlns:p14="http://schemas.microsoft.com/office/powerpoint/2010/main" val="2987749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ABD47-02CC-4E78-BB09-669E1F96B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Convex Hull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pic>
        <p:nvPicPr>
          <p:cNvPr id="5" name="Content Placeholder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5C7B94DB-5D23-43C7-91F0-08D97CBB0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68" y="1835150"/>
            <a:ext cx="3286364" cy="4351338"/>
          </a:xfrm>
        </p:spPr>
      </p:pic>
      <p:pic>
        <p:nvPicPr>
          <p:cNvPr id="8" name="Picture 7" descr="A picture containing text, shoji&#10;&#10;Description automatically generated">
            <a:extLst>
              <a:ext uri="{FF2B5EF4-FFF2-40B4-BE49-F238E27FC236}">
                <a16:creationId xmlns:a16="http://schemas.microsoft.com/office/drawing/2014/main" id="{DEC8CB4A-64C9-435B-861F-60517C612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4" y="2368060"/>
            <a:ext cx="4819699" cy="273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20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844E-56D3-4DEF-BF6C-FAC6DF6B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08" y="1122363"/>
            <a:ext cx="9144000" cy="2387600"/>
          </a:xfrm>
        </p:spPr>
        <p:txBody>
          <a:bodyPr/>
          <a:lstStyle/>
          <a:p>
            <a:r>
              <a:rPr lang="pt-BR" dirty="0"/>
              <a:t>Boundary Extraction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FA9D-CE66-4E9D-A4BE-5CDFE1663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508" y="3602038"/>
            <a:ext cx="9144000" cy="1655762"/>
          </a:xfrm>
        </p:spPr>
        <p:txBody>
          <a:bodyPr/>
          <a:lstStyle/>
          <a:p>
            <a:r>
              <a:rPr lang="pt-BR" dirty="0"/>
              <a:t>Morphology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72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0B21-6031-48F4-B817-3268C05FE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Convex Hull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69645-303D-4B4D-94D6-B9D52A299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https://github.com/allanjos/image_processing/blob/master/master_degree/morphology/morphology_convex_hull.m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63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8C21-8040-48EC-B58E-3BAF8C71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Boundary Extraction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Definition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3FB8E-4321-428E-AF45-7529EDD6A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Boundary of a set A of foreground pixels:</a:t>
            </a:r>
          </a:p>
          <a:p>
            <a:pPr lvl="1"/>
            <a:r>
              <a:rPr lang="el-GR" dirty="0"/>
              <a:t>β</a:t>
            </a:r>
            <a:r>
              <a:rPr lang="pt-BR" dirty="0"/>
              <a:t>(A) = A – (A Ɵ B)</a:t>
            </a:r>
          </a:p>
          <a:p>
            <a:pPr lvl="1"/>
            <a:r>
              <a:rPr lang="pt-BR" dirty="0"/>
              <a:t>Where</a:t>
            </a:r>
          </a:p>
          <a:p>
            <a:pPr lvl="2"/>
            <a:r>
              <a:rPr lang="pt-BR" dirty="0"/>
              <a:t>A = Original image.</a:t>
            </a:r>
          </a:p>
          <a:p>
            <a:pPr lvl="2"/>
            <a:r>
              <a:rPr lang="el-GR" dirty="0"/>
              <a:t>β</a:t>
            </a:r>
            <a:r>
              <a:rPr lang="pt-BR" dirty="0"/>
              <a:t>(A) = A’s border.</a:t>
            </a:r>
          </a:p>
          <a:p>
            <a:pPr lvl="2"/>
            <a:r>
              <a:rPr lang="pt-BR" dirty="0"/>
              <a:t>Ɵ = Erosion operator.</a:t>
            </a:r>
          </a:p>
          <a:p>
            <a:pPr lvl="2"/>
            <a:r>
              <a:rPr lang="pt-BR" dirty="0"/>
              <a:t>B = Structuring element.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en-US" dirty="0"/>
          </a:p>
          <a:p>
            <a:endParaRPr lang="pt-BR" dirty="0"/>
          </a:p>
        </p:txBody>
      </p:sp>
      <p:pic>
        <p:nvPicPr>
          <p:cNvPr id="6" name="Picture 5" descr="A picture containing first-aid kit, object, electronics&#10;&#10;Description automatically generated">
            <a:extLst>
              <a:ext uri="{FF2B5EF4-FFF2-40B4-BE49-F238E27FC236}">
                <a16:creationId xmlns:a16="http://schemas.microsoft.com/office/drawing/2014/main" id="{219013DC-857C-4D43-BEDB-A80027E94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16" y="3147525"/>
            <a:ext cx="3508584" cy="302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7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8C21-8040-48EC-B58E-3BAF8C71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Boundary Extraction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Content Placeholder 4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69EBA7A7-09D0-4FD0-B916-F20CBC836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66219"/>
            <a:ext cx="4608577" cy="3252787"/>
          </a:xfrm>
        </p:spPr>
      </p:pic>
      <p:pic>
        <p:nvPicPr>
          <p:cNvPr id="6" name="Picture 5" descr="A picture containing first-aid kit, object, electronics&#10;&#10;Description automatically generated">
            <a:extLst>
              <a:ext uri="{FF2B5EF4-FFF2-40B4-BE49-F238E27FC236}">
                <a16:creationId xmlns:a16="http://schemas.microsoft.com/office/drawing/2014/main" id="{219013DC-857C-4D43-BEDB-A80027E94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16" y="2877893"/>
            <a:ext cx="3508584" cy="302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17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B023B-230C-4FA9-8B32-81A899C8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Boundary Extraction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19F8-83F2-4857-816F-68DA9BAC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https://github.com/allanjos/image_processing/blob/master/master_degree/morphology/morphology_boundary_extraction.m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580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844E-56D3-4DEF-BF6C-FAC6DF6B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08" y="1122363"/>
            <a:ext cx="9144000" cy="2387600"/>
          </a:xfrm>
        </p:spPr>
        <p:txBody>
          <a:bodyPr/>
          <a:lstStyle/>
          <a:p>
            <a:r>
              <a:rPr lang="pt-BR" dirty="0"/>
              <a:t>Hole Filling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FA9D-CE66-4E9D-A4BE-5CDFE1663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508" y="3602038"/>
            <a:ext cx="9144000" cy="1655762"/>
          </a:xfrm>
        </p:spPr>
        <p:txBody>
          <a:bodyPr/>
          <a:lstStyle/>
          <a:p>
            <a:r>
              <a:rPr lang="pt-BR" dirty="0"/>
              <a:t>Morphology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26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33D2-2C7C-48AB-B039-83DB7AB4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Holly Filling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A0F83-A06E-492C-BA7E-961155463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Each boundary enclosing a background region (i.e., a hole).</a:t>
            </a:r>
          </a:p>
          <a:p>
            <a:pPr lvl="1"/>
            <a:r>
              <a:rPr lang="pt-BR" dirty="0"/>
              <a:t>X</a:t>
            </a:r>
            <a:r>
              <a:rPr lang="pt-BR" baseline="-25000" dirty="0"/>
              <a:t>k</a:t>
            </a:r>
            <a:r>
              <a:rPr lang="pt-BR" dirty="0"/>
              <a:t> = (X</a:t>
            </a:r>
            <a:r>
              <a:rPr lang="pt-BR" baseline="-25000" dirty="0"/>
              <a:t>k-1</a:t>
            </a:r>
            <a:r>
              <a:rPr lang="pt-BR" dirty="0"/>
              <a:t> Ꚛ B) </a:t>
            </a:r>
            <a:r>
              <a:rPr lang="hy-AM" dirty="0"/>
              <a:t>Ո</a:t>
            </a:r>
            <a:r>
              <a:rPr lang="pt-BR" dirty="0"/>
              <a:t> I</a:t>
            </a:r>
            <a:r>
              <a:rPr lang="pt-BR" baseline="30000" dirty="0"/>
              <a:t>c</a:t>
            </a:r>
            <a:r>
              <a:rPr lang="pt-BR" dirty="0"/>
              <a:t>         k = 1, 2, 3, ...</a:t>
            </a:r>
          </a:p>
          <a:p>
            <a:pPr lvl="2"/>
            <a:r>
              <a:rPr lang="pt-BR" dirty="0"/>
              <a:t>Until X</a:t>
            </a:r>
            <a:r>
              <a:rPr lang="pt-BR" baseline="-25000" dirty="0"/>
              <a:t>k = </a:t>
            </a:r>
            <a:r>
              <a:rPr lang="pt-BR" dirty="0"/>
              <a:t>X</a:t>
            </a:r>
            <a:r>
              <a:rPr lang="pt-BR" baseline="-25000" dirty="0"/>
              <a:t>k-1</a:t>
            </a:r>
          </a:p>
          <a:p>
            <a:pPr lvl="1"/>
            <a:r>
              <a:rPr lang="pt-BR" dirty="0"/>
              <a:t>X</a:t>
            </a:r>
            <a:r>
              <a:rPr lang="pt-BR" baseline="-25000" dirty="0"/>
              <a:t>0 </a:t>
            </a:r>
            <a:r>
              <a:rPr lang="pt-BR" dirty="0"/>
              <a:t>is the position of the boundary of the hole.</a:t>
            </a:r>
          </a:p>
          <a:p>
            <a:pPr lvl="1"/>
            <a:r>
              <a:rPr lang="pt-BR" dirty="0"/>
              <a:t>Ꚛ is the dillution operator.</a:t>
            </a:r>
          </a:p>
          <a:p>
            <a:pPr lvl="1"/>
            <a:r>
              <a:rPr lang="pt-BR" dirty="0"/>
              <a:t>B is a symmetric structuring element (SE).</a:t>
            </a:r>
          </a:p>
          <a:p>
            <a:pPr lvl="1"/>
            <a:r>
              <a:rPr lang="hy-AM" dirty="0"/>
              <a:t>Ո</a:t>
            </a:r>
            <a:r>
              <a:rPr lang="pt-BR" dirty="0"/>
              <a:t> is the intersection operation</a:t>
            </a:r>
          </a:p>
          <a:p>
            <a:pPr lvl="1"/>
            <a:r>
              <a:rPr lang="pt-BR" dirty="0"/>
              <a:t>I</a:t>
            </a:r>
            <a:r>
              <a:rPr lang="pt-BR" baseline="30000" dirty="0"/>
              <a:t>c</a:t>
            </a:r>
            <a:r>
              <a:rPr lang="pt-BR" dirty="0"/>
              <a:t> is the complement of original image.</a:t>
            </a:r>
            <a:endParaRPr lang="pt-BR" baseline="30000" dirty="0"/>
          </a:p>
        </p:txBody>
      </p:sp>
    </p:spTree>
    <p:extLst>
      <p:ext uri="{BB962C8B-B14F-4D97-AF65-F5344CB8AC3E}">
        <p14:creationId xmlns:p14="http://schemas.microsoft.com/office/powerpoint/2010/main" val="233177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E2717-B430-4D46-A7A7-C99630FA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Holly Filling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897233-9CC3-4423-B5FD-4060D1F4D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66" y="1825625"/>
            <a:ext cx="3129668" cy="4351338"/>
          </a:xfrm>
        </p:spPr>
      </p:pic>
    </p:spTree>
    <p:extLst>
      <p:ext uri="{BB962C8B-B14F-4D97-AF65-F5344CB8AC3E}">
        <p14:creationId xmlns:p14="http://schemas.microsoft.com/office/powerpoint/2010/main" val="767357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9A36-27FE-45D9-B5A6-2F2D5904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19175"/>
          </a:xfrm>
        </p:spPr>
        <p:txBody>
          <a:bodyPr>
            <a:normAutofit/>
          </a:bodyPr>
          <a:lstStyle/>
          <a:p>
            <a:r>
              <a:rPr lang="pt-BR" sz="3600" b="1" dirty="0"/>
              <a:t>Holly Filling</a:t>
            </a:r>
            <a:br>
              <a:rPr lang="pt-BR" sz="3600" b="1" dirty="0"/>
            </a:b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sz="3600" dirty="0"/>
          </a:p>
        </p:txBody>
      </p:sp>
      <p:pic>
        <p:nvPicPr>
          <p:cNvPr id="5" name="Content Placeholder 4" descr="A close up of a keyboard&#10;&#10;Description automatically generated">
            <a:extLst>
              <a:ext uri="{FF2B5EF4-FFF2-40B4-BE49-F238E27FC236}">
                <a16:creationId xmlns:a16="http://schemas.microsoft.com/office/drawing/2014/main" id="{01BA97AF-4D51-41B1-AD1C-7E58F5727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917434"/>
            <a:ext cx="10753725" cy="5940566"/>
          </a:xfrm>
        </p:spPr>
      </p:pic>
    </p:spTree>
    <p:extLst>
      <p:ext uri="{BB962C8B-B14F-4D97-AF65-F5344CB8AC3E}">
        <p14:creationId xmlns:p14="http://schemas.microsoft.com/office/powerpoint/2010/main" val="1388254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498</Words>
  <Application>Microsoft Office PowerPoint</Application>
  <PresentationFormat>Widescreen</PresentationFormat>
  <Paragraphs>66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Morphology</vt:lpstr>
      <vt:lpstr>Boundary Extraction</vt:lpstr>
      <vt:lpstr>Boundary Extraction Definition</vt:lpstr>
      <vt:lpstr>Boundary Extraction Implementation</vt:lpstr>
      <vt:lpstr>Boundary Extraction Implementation</vt:lpstr>
      <vt:lpstr>Hole Filling</vt:lpstr>
      <vt:lpstr>Holly Filling Definition</vt:lpstr>
      <vt:lpstr>Holly Filling Implementation</vt:lpstr>
      <vt:lpstr>Holly Filling Implementation</vt:lpstr>
      <vt:lpstr>Holly Filling Implementation</vt:lpstr>
      <vt:lpstr>Extraction of Connected Components</vt:lpstr>
      <vt:lpstr>Extraction of Connected Components Definition</vt:lpstr>
      <vt:lpstr>Extraction of Connected Components Application</vt:lpstr>
      <vt:lpstr>Extraction of Connected Components Implementation</vt:lpstr>
      <vt:lpstr>PowerPoint Presentation</vt:lpstr>
      <vt:lpstr>Extraction of Connected Components Implementation</vt:lpstr>
      <vt:lpstr>Convex Hull</vt:lpstr>
      <vt:lpstr>Convex Hull Definition</vt:lpstr>
      <vt:lpstr>Convex Hull Implementation</vt:lpstr>
      <vt:lpstr>Convex Hull Implementation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Boundary Extraction</dc:title>
  <dc:creator>Allann Jones</dc:creator>
  <cp:lastModifiedBy>Allann Jones</cp:lastModifiedBy>
  <cp:revision>26</cp:revision>
  <dcterms:created xsi:type="dcterms:W3CDTF">2019-05-09T04:36:25Z</dcterms:created>
  <dcterms:modified xsi:type="dcterms:W3CDTF">2019-05-09T22:01:58Z</dcterms:modified>
</cp:coreProperties>
</file>